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59" r:id="rId3"/>
    <p:sldId id="279" r:id="rId4"/>
    <p:sldId id="332" r:id="rId5"/>
    <p:sldId id="343" r:id="rId6"/>
    <p:sldId id="344" r:id="rId7"/>
    <p:sldId id="346" r:id="rId8"/>
    <p:sldId id="347" r:id="rId9"/>
    <p:sldId id="327" r:id="rId10"/>
    <p:sldId id="320" r:id="rId11"/>
    <p:sldId id="339" r:id="rId12"/>
    <p:sldId id="353" r:id="rId13"/>
    <p:sldId id="355" r:id="rId14"/>
    <p:sldId id="319" r:id="rId15"/>
    <p:sldId id="321" r:id="rId16"/>
    <p:sldId id="318" r:id="rId17"/>
    <p:sldId id="322" r:id="rId18"/>
    <p:sldId id="356" r:id="rId19"/>
    <p:sldId id="357" r:id="rId20"/>
    <p:sldId id="358" r:id="rId21"/>
    <p:sldId id="295" r:id="rId22"/>
    <p:sldId id="282" r:id="rId23"/>
    <p:sldId id="333" r:id="rId24"/>
    <p:sldId id="316" r:id="rId25"/>
    <p:sldId id="317" r:id="rId26"/>
    <p:sldId id="297" r:id="rId27"/>
    <p:sldId id="334" r:id="rId28"/>
    <p:sldId id="299" r:id="rId29"/>
    <p:sldId id="275" r:id="rId30"/>
    <p:sldId id="276" r:id="rId31"/>
    <p:sldId id="354" r:id="rId32"/>
    <p:sldId id="277" r:id="rId33"/>
    <p:sldId id="326" r:id="rId34"/>
  </p:sldIdLst>
  <p:sldSz cx="9144000" cy="6858000" type="screen4x3"/>
  <p:notesSz cx="985678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B157"/>
    <a:srgbClr val="9685B9"/>
    <a:srgbClr val="7962A6"/>
    <a:srgbClr val="DDD7E9"/>
    <a:srgbClr val="443660"/>
    <a:srgbClr val="554478"/>
    <a:srgbClr val="6F59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5" autoAdjust="0"/>
    <p:restoredTop sz="84051" autoAdjust="0"/>
  </p:normalViewPr>
  <p:slideViewPr>
    <p:cSldViewPr>
      <p:cViewPr>
        <p:scale>
          <a:sx n="75" d="100"/>
          <a:sy n="75" d="100"/>
        </p:scale>
        <p:origin x="-188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8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70BB349-9E4F-4962-82C1-3B1C581D1B9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0888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Head Start - Overview of Japanese Language Teaching,             5th May 2011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81650" y="0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28975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5838" y="3228975"/>
            <a:ext cx="7885112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 smtClean="0"/>
              <a:t>Click to edit Master text styles</a:t>
            </a:r>
          </a:p>
          <a:p>
            <a:pPr lvl="1"/>
            <a:r>
              <a:rPr lang="en-US" altLang="ja-JP" noProof="0" smtClean="0"/>
              <a:t>Second level</a:t>
            </a:r>
          </a:p>
          <a:p>
            <a:pPr lvl="2"/>
            <a:r>
              <a:rPr lang="en-US" altLang="ja-JP" noProof="0" smtClean="0"/>
              <a:t>Third level</a:t>
            </a:r>
          </a:p>
          <a:p>
            <a:pPr lvl="3"/>
            <a:r>
              <a:rPr lang="en-US" altLang="ja-JP" noProof="0" smtClean="0"/>
              <a:t>Fourth level</a:t>
            </a:r>
          </a:p>
          <a:p>
            <a:pPr lvl="4"/>
            <a:r>
              <a:rPr lang="en-US" altLang="ja-JP" noProof="0" smtClean="0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2719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altLang="ja-JP"/>
              <a:t>The Japan Foundation - www.jpf.org.uk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81650" y="6456363"/>
            <a:ext cx="42735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D6D0C86-6AB6-43E3-B714-7EB6CCE091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5396598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Head Start - Overview of Japanese Language Teaching,             5th May 2011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41400DB-AAAD-40D8-821F-EFA89ADD4614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16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891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4E1803C8-C8D5-4324-A266-CCC762BA1B4C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17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18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19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20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4096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695B96-045D-4661-9187-0A868D8F9F25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24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5" name="Rectangle 7"/>
          <p:cNvSpPr txBox="1">
            <a:spLocks noGrp="1" noChangeArrowheads="1"/>
          </p:cNvSpPr>
          <p:nvPr/>
        </p:nvSpPr>
        <p:spPr bwMode="auto">
          <a:xfrm>
            <a:off x="5584825" y="6456363"/>
            <a:ext cx="4270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41C58B5-577A-4FA7-942F-2FFA53BCD773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24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0563" y="509588"/>
            <a:ext cx="3400425" cy="2549525"/>
          </a:xfrm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425" y="3228975"/>
            <a:ext cx="7881938" cy="305911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4198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C5811E7-DE12-4537-9627-6DD52C58FD8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25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89" name="Rectangle 7"/>
          <p:cNvSpPr txBox="1">
            <a:spLocks noGrp="1" noChangeArrowheads="1"/>
          </p:cNvSpPr>
          <p:nvPr/>
        </p:nvSpPr>
        <p:spPr bwMode="auto">
          <a:xfrm>
            <a:off x="5584825" y="6456363"/>
            <a:ext cx="42703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C6E8B29-FAAB-4124-8479-8024B846A5B0}" type="slidenum">
              <a:rPr lang="en-US" altLang="ja-JP">
                <a:solidFill>
                  <a:srgbClr val="000000"/>
                </a:solidFill>
                <a:ea typeface="ＭＳ Ｐゴシック" pitchFamily="50" charset="-128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en-US" altLang="ja-JP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419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0563" y="509588"/>
            <a:ext cx="3400425" cy="2549525"/>
          </a:xfrm>
          <a:ln/>
        </p:spPr>
      </p:sp>
      <p:sp>
        <p:nvSpPr>
          <p:cNvPr id="419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7425" y="3228975"/>
            <a:ext cx="7881938" cy="3059113"/>
          </a:xfrm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Head Start - Overview of Japanese Language Teaching,             5th May 2011</a:t>
            </a:r>
          </a:p>
        </p:txBody>
      </p:sp>
      <p:sp>
        <p:nvSpPr>
          <p:cNvPr id="3277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277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41400DB-AAAD-40D8-821F-EFA89ADD4614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2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2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40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Head Start - Overview of Japanese Language Teaching,             5th May 2011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The Japan Foundation - www.jpf.org.uk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D0C86-6AB6-43E3-B714-7EB6CCE0916A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27828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686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1D1FE61-304D-4122-B4CD-FE053480C90B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10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68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11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482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275240A-3BBF-46A0-B8A3-3A8797A551B5}" type="slidenum">
              <a:rPr lang="en-US" altLang="ja-JP" smtClean="0"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12</a:t>
            </a:fld>
            <a:endParaRPr lang="en-US" altLang="ja-JP" smtClean="0">
              <a:ea typeface="ＭＳ Ｐゴシック" pitchFamily="50" charset="-128"/>
            </a:endParaRPr>
          </a:p>
        </p:txBody>
      </p:sp>
      <p:sp>
        <p:nvSpPr>
          <p:cNvPr id="348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3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994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E1A4CE7-EFB8-48ED-AE4F-3FDBB8E67BE6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584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04341A2A-E46E-4FAD-91FA-0CDE43D7B041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14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58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ja-JP" smtClean="0">
                <a:solidFill>
                  <a:srgbClr val="000000"/>
                </a:solidFill>
                <a:ea typeface="ＭＳ Ｐゴシック" pitchFamily="50" charset="-128"/>
              </a:rPr>
              <a:t>Japan Foundation, Primary Languages Show 2012</a:t>
            </a:r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t>The Japan Foundation - www.jpf.org.uk</a:t>
            </a:r>
          </a:p>
        </p:txBody>
      </p:sp>
      <p:sp>
        <p:nvSpPr>
          <p:cNvPr id="3789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pitchFamily="18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210390A-352F-4723-8F38-E06475000099}" type="slidenum">
              <a:rPr lang="en-US" altLang="ja-JP" smtClean="0">
                <a:solidFill>
                  <a:srgbClr val="000000"/>
                </a:solidFill>
                <a:ea typeface="ＭＳ Ｐゴシック" pitchFamily="50" charset="-128"/>
              </a:rPr>
              <a:pPr eaLnBrk="1" hangingPunct="1">
                <a:spcBef>
                  <a:spcPct val="0"/>
                </a:spcBef>
              </a:pPr>
              <a:t>15</a:t>
            </a:fld>
            <a:endParaRPr lang="en-US" altLang="ja-JP" smtClean="0">
              <a:solidFill>
                <a:srgbClr val="000000"/>
              </a:solidFill>
              <a:ea typeface="ＭＳ Ｐゴシック" pitchFamily="50" charset="-128"/>
            </a:endParaRPr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14C15-7DBB-4D7E-BCA3-DB7BB23D7D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5336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AFFC0-2ACB-406B-8244-3F880CD99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23116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95A117-2080-4A28-BA0F-98E701D3B7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62229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1F683-0F15-42DB-8E36-502CA19E663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556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4640F-839D-44E7-8359-B10BD605F71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70592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C264-A158-4557-B8A1-B6E03F82271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294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3B528-08E2-4339-AD44-4B89D2EAB4F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2280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C8ABC-4D05-4AF3-AE0E-384C1EAEB55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342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AC4DF3-BAEC-485E-A0BF-02718A0023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419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E26E7-D8AC-49E5-8B73-44D91EB00F9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00691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74210-8B7D-4486-A2F0-BAC1155CD5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948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881BC-70AD-45A6-9B43-3A448A41B1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4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F599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  <a:p>
            <a:pPr lvl="3"/>
            <a:r>
              <a:rPr lang="en-US" altLang="ja-JP" smtClean="0"/>
              <a:t>Fourth level</a:t>
            </a:r>
          </a:p>
          <a:p>
            <a:pPr lvl="4"/>
            <a:r>
              <a:rPr lang="en-US" altLang="ja-JP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1DEB6F-4E25-4CDD-A95E-F657496E9E9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10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2.JP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4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7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6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0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9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eg"/><Relationship Id="rId5" Type="http://schemas.openxmlformats.org/officeDocument/2006/relationships/image" Target="../media/image1.png"/><Relationship Id="rId10" Type="http://schemas.openxmlformats.org/officeDocument/2006/relationships/image" Target="../media/image5.jpeg"/><Relationship Id="rId4" Type="http://schemas.openxmlformats.org/officeDocument/2006/relationships/oleObject" Target="../embeddings/oleObject3.bin"/><Relationship Id="rId9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0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3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2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oleObject" Target="../embeddings/oleObject28.bin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7.v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0.vml"/><Relationship Id="rId5" Type="http://schemas.openxmlformats.org/officeDocument/2006/relationships/image" Target="../media/image33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JP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7704856" cy="2160588"/>
          </a:xfrm>
        </p:spPr>
        <p:txBody>
          <a:bodyPr/>
          <a:lstStyle/>
          <a:p>
            <a:pPr algn="l" eaLnBrk="1" hangingPunct="1"/>
            <a:r>
              <a:rPr lang="en-US" altLang="ja-JP" sz="5400" b="1" dirty="0" smtClean="0">
                <a:solidFill>
                  <a:schemeClr val="bg1"/>
                </a:solidFill>
                <a:latin typeface="Century Gothic" pitchFamily="34" charset="0"/>
              </a:rPr>
              <a:t>Primary Japanese Resource Sharing</a:t>
            </a:r>
            <a:endParaRPr lang="en-US" altLang="ja-JP" sz="5400" b="1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2051" name="Object 6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3850" y="5038725"/>
          <a:ext cx="2087563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Image" r:id="rId4" imgW="3606349" imgH="2819048" progId="PhotoshopElements.Image.5">
                  <p:embed/>
                </p:oleObj>
              </mc:Choice>
              <mc:Fallback>
                <p:oleObj name="Image" r:id="rId4" imgW="3606349" imgH="2819048" progId="PhotoshopElements.Image.5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038725"/>
                        <a:ext cx="2087563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55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487363" y="4926013"/>
            <a:ext cx="7561262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endParaRPr lang="en-US" altLang="ja-JP" sz="2000" dirty="0">
              <a:latin typeface="Century Gothic" pitchFamily="34" charset="0"/>
            </a:endParaRPr>
          </a:p>
        </p:txBody>
      </p:sp>
      <p:pic>
        <p:nvPicPr>
          <p:cNvPr id="2054" name="Picture 64" descr="john-betts"/>
          <p:cNvPicPr>
            <a:picLocks noChangeAspect="1" noChangeArrowheads="1"/>
          </p:cNvPicPr>
          <p:nvPr/>
        </p:nvPicPr>
        <p:blipFill>
          <a:blip r:embed="rId6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2819400"/>
            <a:ext cx="3970338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055" name="Object 71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" name="Image" r:id="rId7" imgW="1079365" imgH="1193230" progId="PhotoshopElements.Image.5">
                  <p:embed/>
                </p:oleObj>
              </mc:Choice>
              <mc:Fallback>
                <p:oleObj name="Image" r:id="rId7" imgW="1079365" imgH="1193230" progId="PhotoshopElements.Image.5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" name="Picture 73" descr="Green lane primary 2"/>
          <p:cNvPicPr>
            <a:picLocks noChangeAspect="1" noChangeArrowheads="1"/>
          </p:cNvPicPr>
          <p:nvPr/>
        </p:nvPicPr>
        <p:blipFill>
          <a:blip r:embed="rId9" cstate="screen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775" y="2819400"/>
            <a:ext cx="1587500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74" descr="Tavistock yr7 Japanese class"/>
          <p:cNvPicPr>
            <a:picLocks noChangeAspect="1" noChangeArrowheads="1"/>
          </p:cNvPicPr>
          <p:nvPr/>
        </p:nvPicPr>
        <p:blipFill>
          <a:blip r:embed="rId10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817813"/>
            <a:ext cx="2479675" cy="16811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56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</p:cSld>
  <p:clrMapOvr>
    <a:masterClrMapping/>
  </p:clrMapOvr>
  <p:transition advTm="244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1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1752" name="Rectangle 3"/>
          <p:cNvSpPr txBox="1">
            <a:spLocks noChangeArrowheads="1"/>
          </p:cNvSpPr>
          <p:nvPr/>
        </p:nvSpPr>
        <p:spPr bwMode="auto">
          <a:xfrm>
            <a:off x="3779838" y="976313"/>
            <a:ext cx="41132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Ready  Steady  NihonGO!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400" b="1">
                <a:solidFill>
                  <a:srgbClr val="FFFFFF"/>
                </a:solidFill>
                <a:latin typeface="Calibri" pitchFamily="34" charset="0"/>
              </a:rPr>
              <a:t>www.japansociety.org.uk/rsn/</a:t>
            </a: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3512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Originally designed for KS2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Lesson plans plus supporting flashcards and audio files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for classroom use, especially for short tasters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to use online; inexpensive CD-ROM also available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849" y="1062112"/>
            <a:ext cx="3362129" cy="2062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6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/>
      <p:bldP spid="317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JF Scheme of Work</a:t>
            </a: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1753" name="Rectangle 3"/>
          <p:cNvSpPr>
            <a:spLocks noChangeArrowheads="1"/>
          </p:cNvSpPr>
          <p:nvPr/>
        </p:nvSpPr>
        <p:spPr bwMode="auto">
          <a:xfrm>
            <a:off x="69850" y="344011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JSOW is based on The National Curriculum in England, 2013 and consists of tasks of A1 </a:t>
            </a:r>
            <a:r>
              <a:rPr lang="en-GB" altLang="en-US" sz="2800" dirty="0" smtClean="0">
                <a:solidFill>
                  <a:schemeClr val="bg1"/>
                </a:solidFill>
              </a:rPr>
              <a:t>level</a:t>
            </a:r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Contains lesson plans, supplementary resources, target vocabulary and teaching </a:t>
            </a:r>
            <a:r>
              <a:rPr lang="en-GB" altLang="en-US" sz="2800" dirty="0" smtClean="0">
                <a:solidFill>
                  <a:schemeClr val="bg1"/>
                </a:solidFill>
              </a:rPr>
              <a:t>tips</a:t>
            </a:r>
          </a:p>
          <a:p>
            <a:pPr eaLnBrk="1" hangingPunct="1"/>
            <a:r>
              <a:rPr lang="en-GB" altLang="en-US" sz="2800" dirty="0" smtClean="0">
                <a:solidFill>
                  <a:schemeClr val="bg1"/>
                </a:solidFill>
              </a:rPr>
              <a:t>Netsu-sensei will tell you more!</a:t>
            </a:r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r>
              <a:rPr lang="en-GB" altLang="en-US" sz="2800" dirty="0">
                <a:solidFill>
                  <a:schemeClr val="bg1"/>
                </a:solidFill>
              </a:rPr>
              <a:t>Please let us know what you think!</a:t>
            </a:r>
          </a:p>
          <a:p>
            <a:pPr eaLnBrk="1" hangingPunct="1"/>
            <a:endParaRPr lang="en-GB" altLang="en-US" sz="2800" dirty="0">
              <a:solidFill>
                <a:schemeClr val="bg1"/>
              </a:solidFill>
            </a:endParaRPr>
          </a:p>
          <a:p>
            <a:pPr eaLnBrk="1" hangingPunct="1"/>
            <a:endParaRPr lang="en-GB" altLang="ja-JP" sz="2800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6633" name="Picture 9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20653">
            <a:off x="3251982" y="1173947"/>
            <a:ext cx="2400184" cy="14840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25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 dirty="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4860579" y="1017588"/>
            <a:ext cx="3024534" cy="151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 dirty="0" err="1" smtClean="0">
                <a:solidFill>
                  <a:srgbClr val="FFFFFF"/>
                </a:solidFill>
                <a:latin typeface="Calibri" pitchFamily="34" charset="0"/>
              </a:rPr>
              <a:t>Marugoto</a:t>
            </a:r>
            <a:r>
              <a:rPr lang="en-GB" altLang="ja-JP" sz="4000" b="1" dirty="0" smtClean="0">
                <a:solidFill>
                  <a:srgbClr val="FFFFFF"/>
                </a:solidFill>
                <a:latin typeface="Calibri" pitchFamily="34" charset="0"/>
              </a:rPr>
              <a:t> Plus</a:t>
            </a:r>
            <a:endParaRPr lang="en-GB" altLang="ja-JP" sz="2800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 dirty="0" smtClean="0">
                <a:solidFill>
                  <a:srgbClr val="FFFFFF"/>
                </a:solidFill>
                <a:latin typeface="Calibri" pitchFamily="34" charset="0"/>
              </a:rPr>
              <a:t>www.marugotoweb.jp</a:t>
            </a:r>
            <a:r>
              <a:rPr lang="en-GB" altLang="ja-JP" sz="3600" b="1" dirty="0">
                <a:solidFill>
                  <a:srgbClr val="FFFFFF"/>
                </a:solidFill>
                <a:latin typeface="Calibri" pitchFamily="34" charset="0"/>
              </a:rPr>
              <a:t>/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27384" y="3311525"/>
            <a:ext cx="8161337" cy="314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lots of videos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n-GB" altLang="ja-JP" sz="2800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grammar explanations activities </a:t>
            </a:r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and games for teaching Japanese language and culture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017588"/>
            <a:ext cx="2313322" cy="1873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2" r="6260"/>
          <a:stretch/>
        </p:blipFill>
        <p:spPr>
          <a:xfrm>
            <a:off x="2267744" y="1544703"/>
            <a:ext cx="2374900" cy="176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4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6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Brand New!!</a:t>
            </a:r>
            <a:endParaRPr lang="en-US" altLang="ja-JP" sz="4400" dirty="0">
              <a:solidFill>
                <a:srgbClr val="FF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641" y="2370038"/>
            <a:ext cx="6283217" cy="378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76251" y="915988"/>
            <a:ext cx="726410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For those of you who would like to learn basic Japanese</a:t>
            </a:r>
            <a:r>
              <a:rPr lang="en-GB" altLang="ja-JP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 https://minato-jf.jp/</a:t>
            </a:r>
            <a:endParaRPr lang="en-US" altLang="ja-JP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8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331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7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331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0728" name="Rectangle 3"/>
          <p:cNvSpPr txBox="1">
            <a:spLocks noChangeArrowheads="1"/>
          </p:cNvSpPr>
          <p:nvPr/>
        </p:nvSpPr>
        <p:spPr bwMode="auto">
          <a:xfrm>
            <a:off x="3419475" y="1052513"/>
            <a:ext cx="41783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Japanese in </a:t>
            </a:r>
            <a:b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Anime &amp; Manga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www.anime-manga.jp</a:t>
            </a:r>
          </a:p>
        </p:txBody>
      </p:sp>
      <p:sp>
        <p:nvSpPr>
          <p:cNvPr id="30729" name="Rectangle 3"/>
          <p:cNvSpPr>
            <a:spLocks noChangeArrowheads="1"/>
          </p:cNvSpPr>
          <p:nvPr/>
        </p:nvSpPr>
        <p:spPr bwMode="auto">
          <a:xfrm>
            <a:off x="11113" y="3595688"/>
            <a:ext cx="8089900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Japanese language learning website, especially for fans of Japanese cartoons and comics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Full of games, audio files, cultural facts and Japanese not found in textbooks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Ideal for independent learners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Variety of Japanese levels supported</a:t>
            </a: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975727"/>
            <a:ext cx="2520280" cy="24230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22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536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95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2776" name="Rectangle 3"/>
          <p:cNvSpPr txBox="1">
            <a:spLocks noChangeArrowheads="1"/>
          </p:cNvSpPr>
          <p:nvPr/>
        </p:nvSpPr>
        <p:spPr bwMode="auto">
          <a:xfrm>
            <a:off x="3632200" y="1196975"/>
            <a:ext cx="4252913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Nihongo-e-na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</a:rPr>
              <a:t>www.nihongo-e-na.com</a:t>
            </a:r>
          </a:p>
        </p:txBody>
      </p:sp>
      <p:sp>
        <p:nvSpPr>
          <p:cNvPr id="32777" name="Rectangle 3"/>
          <p:cNvSpPr>
            <a:spLocks noChangeArrowheads="1"/>
          </p:cNvSpPr>
          <p:nvPr/>
        </p:nvSpPr>
        <p:spPr bwMode="auto">
          <a:xfrm>
            <a:off x="11113" y="3738563"/>
            <a:ext cx="80899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Web portal for selected Japanese language education websites 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Multiple language levels supported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Extremely easy to use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Fantastic for both independent learners and teachers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0116" name="Picture 4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3545"/>
            <a:ext cx="2853523" cy="249550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7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229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23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1229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124396"/>
            <a:ext cx="3241809" cy="23046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5" name="Rectangle 3"/>
          <p:cNvSpPr txBox="1">
            <a:spLocks noChangeArrowheads="1"/>
          </p:cNvSpPr>
          <p:nvPr/>
        </p:nvSpPr>
        <p:spPr bwMode="auto">
          <a:xfrm>
            <a:off x="3995738" y="976313"/>
            <a:ext cx="3744912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Erin’s Challenge! I Can Speak Japanese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3600" b="1">
                <a:solidFill>
                  <a:srgbClr val="FFFFFF"/>
                </a:solidFill>
                <a:latin typeface="Calibri" pitchFamily="34" charset="0"/>
              </a:rPr>
              <a:t>www.erin.ne.jp</a:t>
            </a:r>
          </a:p>
        </p:txBody>
      </p:sp>
      <p:sp>
        <p:nvSpPr>
          <p:cNvPr id="29706" name="Rectangle 3"/>
          <p:cNvSpPr>
            <a:spLocks noChangeArrowheads="1"/>
          </p:cNvSpPr>
          <p:nvPr/>
        </p:nvSpPr>
        <p:spPr bwMode="auto">
          <a:xfrm>
            <a:off x="11113" y="3595688"/>
            <a:ext cx="7751762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Great introduction to basic Japanese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Designed with young people in mind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Features videos, comics, activities and games for teaching Japanese language and culture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independent or classroom use</a:t>
            </a:r>
          </a:p>
          <a:p>
            <a:pPr eaLnBrk="1" hangingPunct="1"/>
            <a:r>
              <a:rPr lang="en-GB" altLang="ja-JP" sz="2800" dirty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DVD and workbooks also available</a:t>
            </a:r>
          </a:p>
        </p:txBody>
      </p:sp>
      <p:sp>
        <p:nvSpPr>
          <p:cNvPr id="12298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638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Free Online Resources</a:t>
            </a:r>
            <a:r>
              <a:rPr lang="en-GB" altLang="ja-JP" sz="28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altLang="ja-JP" sz="1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from the Japan Foundation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rgbClr val="000000"/>
              </a:solidFill>
            </a:endParaRPr>
          </a:p>
        </p:txBody>
      </p:sp>
      <p:sp>
        <p:nvSpPr>
          <p:cNvPr id="1639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33800" name="Rectangle 3"/>
          <p:cNvSpPr txBox="1">
            <a:spLocks noChangeArrowheads="1"/>
          </p:cNvSpPr>
          <p:nvPr/>
        </p:nvSpPr>
        <p:spPr bwMode="auto">
          <a:xfrm>
            <a:off x="3563938" y="976313"/>
            <a:ext cx="446405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sz="4000" b="1">
                <a:solidFill>
                  <a:srgbClr val="FFFFFF"/>
                </a:solidFill>
                <a:latin typeface="Calibri" pitchFamily="34" charset="0"/>
              </a:rPr>
              <a:t>Minna no Kyozai Site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endParaRPr lang="en-GB" altLang="ja-JP" sz="2800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>
                <a:solidFill>
                  <a:srgbClr val="FFFFFF"/>
                </a:solidFill>
                <a:latin typeface="Calibri" pitchFamily="34" charset="0"/>
              </a:rPr>
              <a:t>www.minnanokyozai.jp</a:t>
            </a:r>
          </a:p>
        </p:txBody>
      </p:sp>
      <p:sp>
        <p:nvSpPr>
          <p:cNvPr id="33801" name="Rectangle 3"/>
          <p:cNvSpPr>
            <a:spLocks noChangeArrowheads="1"/>
          </p:cNvSpPr>
          <p:nvPr/>
        </p:nvSpPr>
        <p:spPr bwMode="auto">
          <a:xfrm>
            <a:off x="168275" y="3482975"/>
            <a:ext cx="7596188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For Japanese teachers to find and exchange resources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Includes classroom activities, pictures, grammar explanations and reading comprehension texts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Also includes teacher’s forum</a:t>
            </a:r>
          </a:p>
          <a:p>
            <a:pPr eaLnBrk="1" hangingPunct="1"/>
            <a:r>
              <a:rPr lang="en-GB" altLang="ja-JP" sz="28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Registration quick &amp; free</a:t>
            </a:r>
          </a:p>
          <a:p>
            <a:pPr eaLnBrk="1" hangingPunct="1"/>
            <a:endParaRPr lang="en-GB" altLang="ja-JP" sz="2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63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018357"/>
            <a:ext cx="2816711" cy="23087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0" grpId="0"/>
      <p:bldP spid="3380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89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Brand New!!</a:t>
            </a:r>
            <a:endParaRPr lang="en-US" altLang="ja-JP" sz="4400" dirty="0">
              <a:solidFill>
                <a:srgbClr val="FF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5964540" cy="4300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08579" y="1088122"/>
            <a:ext cx="56973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ja-JP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For learning about Japan via various topics:</a:t>
            </a:r>
            <a:r>
              <a:rPr lang="en-GB" altLang="ja-JP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GB" altLang="ja-JP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GB" altLang="ja-JP" sz="2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https://hirogaru-nihongo.jp/en</a:t>
            </a:r>
            <a:r>
              <a:rPr lang="en-GB" altLang="ja-JP" sz="2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90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713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Brand New!!</a:t>
            </a:r>
            <a:endParaRPr lang="en-US" altLang="ja-JP" sz="4400" dirty="0">
              <a:solidFill>
                <a:srgbClr val="FF0000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94" y="2060848"/>
            <a:ext cx="6258711" cy="430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08579" y="1088122"/>
            <a:ext cx="73924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For Japanese songs: http</a:t>
            </a:r>
            <a:r>
              <a:rPr lang="en-GB" altLang="ja-JP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://nihon-no-uta.jp/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690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1"/>
          <p:cNvSpPr>
            <a:spLocks noGrp="1" noChangeArrowheads="1"/>
          </p:cNvSpPr>
          <p:nvPr>
            <p:ph type="title"/>
          </p:nvPr>
        </p:nvSpPr>
        <p:spPr>
          <a:xfrm>
            <a:off x="179512" y="260648"/>
            <a:ext cx="7704856" cy="2160588"/>
          </a:xfrm>
        </p:spPr>
        <p:txBody>
          <a:bodyPr/>
          <a:lstStyle/>
          <a:p>
            <a:pPr algn="l" eaLnBrk="1" hangingPunct="1"/>
            <a:r>
              <a:rPr lang="en-US" altLang="ja-JP" sz="5400" b="1" dirty="0" smtClean="0">
                <a:solidFill>
                  <a:schemeClr val="bg1"/>
                </a:solidFill>
                <a:latin typeface="Century Gothic" pitchFamily="34" charset="0"/>
              </a:rPr>
              <a:t>Support for Japanese</a:t>
            </a:r>
          </a:p>
        </p:txBody>
      </p:sp>
      <p:graphicFrame>
        <p:nvGraphicFramePr>
          <p:cNvPr id="2051" name="Object 6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23850" y="5038725"/>
          <a:ext cx="2087563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6" name="Image" r:id="rId4" imgW="3606349" imgH="2819048" progId="PhotoshopElements.Image.5">
                  <p:embed/>
                </p:oleObj>
              </mc:Choice>
              <mc:Fallback>
                <p:oleObj name="Image" r:id="rId4" imgW="3606349" imgH="2819048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5038725"/>
                        <a:ext cx="2087563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55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487363" y="4926013"/>
            <a:ext cx="7561262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r" eaLnBrk="1" hangingPunct="1">
              <a:buFontTx/>
              <a:buNone/>
            </a:pPr>
            <a:r>
              <a:rPr lang="en-GB" altLang="ja-JP" sz="2000" dirty="0">
                <a:solidFill>
                  <a:schemeClr val="bg1"/>
                </a:solidFill>
                <a:latin typeface="Century Gothic" pitchFamily="34" charset="0"/>
              </a:rPr>
              <a:t>Josephine Austin</a:t>
            </a:r>
          </a:p>
          <a:p>
            <a:pPr algn="r" eaLnBrk="1" hangingPunct="1">
              <a:buFontTx/>
              <a:buNone/>
            </a:pPr>
            <a:r>
              <a:rPr lang="en-GB" altLang="ja-JP" sz="2000" b="1" dirty="0">
                <a:solidFill>
                  <a:schemeClr val="bg1"/>
                </a:solidFill>
                <a:latin typeface="Century Gothic" pitchFamily="34" charset="0"/>
              </a:rPr>
              <a:t>Japan Foundation</a:t>
            </a:r>
          </a:p>
          <a:p>
            <a:pPr algn="r" eaLnBrk="1" hangingPunct="1">
              <a:buFontTx/>
              <a:buNone/>
            </a:pPr>
            <a:r>
              <a:rPr lang="en-GB" altLang="ja-JP" sz="2000" dirty="0" smtClean="0">
                <a:solidFill>
                  <a:schemeClr val="bg1"/>
                </a:solidFill>
                <a:latin typeface="Century Gothic" pitchFamily="34" charset="0"/>
              </a:rPr>
              <a:t>Josephine.Austin@jpf.org.uk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r" eaLnBrk="1" hangingPunct="1">
              <a:buFontTx/>
              <a:buNone/>
            </a:pPr>
            <a:r>
              <a:rPr lang="en-GB" altLang="en-US" sz="2000" b="1" dirty="0">
                <a:solidFill>
                  <a:schemeClr val="bg1"/>
                </a:solidFill>
                <a:latin typeface="Century Gothic" pitchFamily="34" charset="0"/>
              </a:rPr>
              <a:t>www.jpf.org.uk/language</a:t>
            </a:r>
            <a:endParaRPr lang="en-GB" altLang="ja-JP" sz="2000" dirty="0">
              <a:solidFill>
                <a:schemeClr val="bg1"/>
              </a:solidFill>
              <a:latin typeface="Century Gothic" pitchFamily="34" charset="0"/>
            </a:endParaRPr>
          </a:p>
          <a:p>
            <a:pPr algn="ctr" eaLnBrk="1" hangingPunct="1">
              <a:buFontTx/>
              <a:buNone/>
            </a:pPr>
            <a:endParaRPr lang="en-US" altLang="ja-JP" sz="2000" dirty="0">
              <a:latin typeface="Century Gothic" pitchFamily="34" charset="0"/>
            </a:endParaRPr>
          </a:p>
        </p:txBody>
      </p:sp>
      <p:pic>
        <p:nvPicPr>
          <p:cNvPr id="2054" name="Picture 64" descr="john-betts"/>
          <p:cNvPicPr>
            <a:picLocks noChangeAspect="1" noChangeArrowheads="1"/>
          </p:cNvPicPr>
          <p:nvPr/>
        </p:nvPicPr>
        <p:blipFill>
          <a:blip r:embed="rId6" cstate="screen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2819400"/>
            <a:ext cx="3970338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055" name="Object 71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57" name="Image" r:id="rId7" imgW="1079365" imgH="1193230" progId="PhotoshopElements.Image.5">
                  <p:embed/>
                </p:oleObj>
              </mc:Choice>
              <mc:Fallback>
                <p:oleObj name="Image" r:id="rId7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" name="Picture 73" descr="Green lane primary 2"/>
          <p:cNvPicPr>
            <a:picLocks noChangeAspect="1" noChangeArrowheads="1"/>
          </p:cNvPicPr>
          <p:nvPr/>
        </p:nvPicPr>
        <p:blipFill>
          <a:blip r:embed="rId9" cstate="screen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775" y="2819400"/>
            <a:ext cx="1587500" cy="16764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74" descr="Tavistock yr7 Japanese class"/>
          <p:cNvPicPr>
            <a:picLocks noChangeAspect="1" noChangeArrowheads="1"/>
          </p:cNvPicPr>
          <p:nvPr/>
        </p:nvPicPr>
        <p:blipFill>
          <a:blip r:embed="rId10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817813"/>
            <a:ext cx="2479675" cy="1681162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8" name="Rectangle 56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</p:spTree>
    <p:extLst>
      <p:ext uri="{BB962C8B-B14F-4D97-AF65-F5344CB8AC3E}">
        <p14:creationId xmlns:p14="http://schemas.microsoft.com/office/powerpoint/2010/main" val="2956521903"/>
      </p:ext>
    </p:extLst>
  </p:cSld>
  <p:clrMapOvr>
    <a:masterClrMapping/>
  </p:clrMapOvr>
  <p:transition advTm="244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7412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37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238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Not New but very useful!!</a:t>
            </a:r>
            <a:br>
              <a:rPr lang="en-GB" altLang="ja-JP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en-GB" altLang="ja-JP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Japan </a:t>
            </a:r>
            <a:r>
              <a:rPr lang="en-GB" altLang="ja-JP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Foundation </a:t>
            </a:r>
            <a:r>
              <a:rPr lang="en-GB" altLang="ja-JP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Sydney’s resources </a:t>
            </a:r>
            <a:r>
              <a:rPr lang="en-GB" altLang="ja-JP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http://jpfsyd-classroomresources.com</a:t>
            </a:r>
            <a:r>
              <a:rPr lang="en-GB" altLang="ja-JP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 </a:t>
            </a:r>
            <a:endParaRPr lang="en-US" altLang="ja-JP" sz="4000" dirty="0">
              <a:solidFill>
                <a:schemeClr val="bg1"/>
              </a:solidFill>
            </a:endParaRPr>
          </a:p>
        </p:txBody>
      </p:sp>
      <p:sp>
        <p:nvSpPr>
          <p:cNvPr id="17414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641" y="2204864"/>
            <a:ext cx="6503518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0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843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Other Free Resources</a:t>
            </a:r>
            <a:endParaRPr lang="en-US" altLang="ja-JP" sz="4400"/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23850" y="1268413"/>
            <a:ext cx="752475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GB" altLang="ja-JP" sz="2800" b="1" dirty="0">
                <a:solidFill>
                  <a:schemeClr val="bg1"/>
                </a:solidFill>
                <a:latin typeface="Century Gothic" pitchFamily="34" charset="0"/>
              </a:rPr>
              <a:t>Japan Foundation </a:t>
            </a: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Resource Collection</a:t>
            </a:r>
            <a: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  <a:t/>
            </a:r>
            <a:br>
              <a:rPr lang="en-GB" altLang="ja-JP" b="1" dirty="0">
                <a:solidFill>
                  <a:schemeClr val="bg1"/>
                </a:solidFill>
                <a:latin typeface="Century Gothic" pitchFamily="34" charset="0"/>
              </a:rPr>
            </a:br>
            <a:endParaRPr lang="en-GB" altLang="ja-JP" sz="28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4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4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ja-JP" sz="2800" dirty="0">
                <a:solidFill>
                  <a:schemeClr val="bg1"/>
                </a:solidFill>
                <a:latin typeface="Calibri" pitchFamily="34" charset="0"/>
              </a:rPr>
              <a:t>Resources on our website made by teachers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altLang="ja-JP" sz="2800" dirty="0">
                <a:solidFill>
                  <a:schemeClr val="bg1"/>
                </a:solidFill>
                <a:latin typeface="Calibri" pitchFamily="34" charset="0"/>
              </a:rPr>
              <a:t>Japan Society online resources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ü"/>
            </a:pPr>
            <a:endParaRPr lang="en-GB" altLang="ja-JP" sz="28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4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  <p:pic>
        <p:nvPicPr>
          <p:cNvPr id="44052" name="Picture 2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2288773"/>
            <a:ext cx="7632700" cy="93662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1946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0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The Japan Foundation Website</a:t>
            </a: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59398" name="Rectangle 3"/>
          <p:cNvSpPr>
            <a:spLocks noChangeArrowheads="1"/>
          </p:cNvSpPr>
          <p:nvPr/>
        </p:nvSpPr>
        <p:spPr bwMode="auto">
          <a:xfrm>
            <a:off x="0" y="765175"/>
            <a:ext cx="79930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altLang="ja-JP" sz="3600">
                <a:solidFill>
                  <a:schemeClr val="bg1"/>
                </a:solidFill>
                <a:latin typeface="Calibri" pitchFamily="34" charset="0"/>
              </a:rPr>
              <a:t>www.jpf.org.uk</a:t>
            </a:r>
          </a:p>
          <a:p>
            <a:pPr eaLnBrk="1" hangingPunct="1">
              <a:buFontTx/>
              <a:buNone/>
            </a:pPr>
            <a:endParaRPr lang="en-US" altLang="ja-JP" sz="4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3600"/>
          </a:p>
        </p:txBody>
      </p:sp>
      <p:pic>
        <p:nvPicPr>
          <p:cNvPr id="59402" name="Picture 1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844675"/>
            <a:ext cx="6267450" cy="4468813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01" name="AutoShape 9"/>
          <p:cNvSpPr>
            <a:spLocks noChangeArrowheads="1"/>
          </p:cNvSpPr>
          <p:nvPr/>
        </p:nvSpPr>
        <p:spPr bwMode="auto">
          <a:xfrm rot="3656920">
            <a:off x="2159794" y="2817019"/>
            <a:ext cx="1150938" cy="647700"/>
          </a:xfrm>
          <a:prstGeom prst="rightArrow">
            <a:avLst>
              <a:gd name="adj1" fmla="val 50000"/>
              <a:gd name="adj2" fmla="val 44424"/>
            </a:avLst>
          </a:prstGeom>
          <a:solidFill>
            <a:srgbClr val="FFFF99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19465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Resources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9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048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5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204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565400"/>
            <a:ext cx="7688263" cy="1143000"/>
          </a:xfrm>
        </p:spPr>
        <p:txBody>
          <a:bodyPr/>
          <a:lstStyle/>
          <a:p>
            <a:pPr algn="l" eaLnBrk="1" hangingPunct="1"/>
            <a:r>
              <a:rPr lang="en-US" altLang="ja-JP" sz="88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Networking &amp; information</a:t>
            </a:r>
            <a:endParaRPr lang="en-US" altLang="ja-JP" sz="88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300038"/>
            <a:ext cx="6913562" cy="752475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</a:rPr>
              <a:t>Events for Schools &amp; Teachers</a:t>
            </a:r>
            <a:endParaRPr lang="en-GB" altLang="ja-JP" dirty="0" smtClean="0">
              <a:solidFill>
                <a:schemeClr val="bg1"/>
              </a:solidFill>
            </a:endParaRP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1509" name="Object 8"/>
          <p:cNvGraphicFramePr>
            <a:graphicFrameLocks noChangeAspect="1"/>
          </p:cNvGraphicFramePr>
          <p:nvPr/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01613" y="1504950"/>
            <a:ext cx="5111750" cy="4012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400" b="1" dirty="0" smtClean="0">
                <a:solidFill>
                  <a:srgbClr val="FFFFFF"/>
                </a:solidFill>
                <a:latin typeface="Calibri" pitchFamily="34" charset="0"/>
              </a:rPr>
              <a:t>Japan Conference for Schools</a:t>
            </a:r>
            <a:endParaRPr lang="en-GB" altLang="ja-JP" sz="20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Annual conference, free to attend</a:t>
            </a:r>
            <a:endParaRPr lang="en-GB" altLang="ja-JP" sz="2000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Network and share practical ideas about introducing Japan and Japanese in schools.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400" b="1" dirty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400" b="1" dirty="0" smtClean="0">
                <a:solidFill>
                  <a:srgbClr val="FFFFFF"/>
                </a:solidFill>
                <a:latin typeface="Calibri" pitchFamily="34" charset="0"/>
              </a:rPr>
              <a:t>Other networking &amp; training events</a:t>
            </a:r>
            <a:endParaRPr lang="en-GB" altLang="ja-JP" sz="2000" b="1" dirty="0" smtClean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Exam workshops (e.g. ABC or WJEC Awards,)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Resource workshops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Seminars for schools &amp; university teachers with the British Association for Teaching Japanese as a Foreign Language (BATJ)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endParaRPr lang="en-GB" altLang="ja-JP" sz="2000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Let us know what else you need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9092" name="Picture 4" descr="Japan Conference for Schools 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3363" y="1700213"/>
            <a:ext cx="2497137" cy="919162"/>
          </a:xfrm>
          <a:prstGeom prst="rect">
            <a:avLst/>
          </a:prstGeom>
          <a:ln w="38100" cap="sq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2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Events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7951" y="171450"/>
            <a:ext cx="5926138" cy="628173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b="1" dirty="0" smtClean="0">
                <a:solidFill>
                  <a:schemeClr val="bg1"/>
                </a:solidFill>
                <a:latin typeface="Calibri" pitchFamily="34" charset="0"/>
              </a:rPr>
              <a:t>Courses for Non-Native Teachers of Japanese</a:t>
            </a:r>
            <a:r>
              <a:rPr lang="en-GB" altLang="ja-JP" dirty="0" smtClean="0">
                <a:solidFill>
                  <a:schemeClr val="bg1"/>
                </a:solidFill>
              </a:rPr>
              <a:t> 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 smtClean="0">
              <a:solidFill>
                <a:srgbClr val="FFFFFF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Summer Refresher Courses</a:t>
            </a: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endParaRPr lang="en-GB" altLang="ja-JP" sz="20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smtClean="0">
                <a:solidFill>
                  <a:srgbClr val="FFFFFF"/>
                </a:solidFill>
                <a:latin typeface="Calibri" pitchFamily="34" charset="0"/>
              </a:rPr>
              <a:t> Japanese Plus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4 week course, several times a year</a:t>
            </a:r>
            <a:b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rgbClr val="FFFFFF"/>
                </a:solidFill>
                <a:latin typeface="Calibri" pitchFamily="34" charset="0"/>
              </a:rPr>
              <a:t>For advanced, non-native speakers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endParaRPr lang="en-GB" altLang="ja-JP" sz="20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Longer training courses in Japan </a:t>
            </a: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2-month and 6-month courses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Suitable for teachers  with intermediate Japanese</a:t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Also </a:t>
            </a:r>
            <a:r>
              <a:rPr lang="en-GB" altLang="ja-JP" sz="2000" dirty="0" smtClean="0">
                <a:solidFill>
                  <a:srgbClr val="FF0000"/>
                </a:solidFill>
                <a:latin typeface="Calibri" pitchFamily="34" charset="0"/>
              </a:rPr>
              <a:t>brand new </a:t>
            </a: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training programmes of specific themes and project based training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endParaRPr lang="en-GB" altLang="ja-JP" sz="2000" dirty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defRPr/>
            </a:pPr>
            <a:r>
              <a:rPr lang="en-GB" altLang="ja-JP" sz="2000" b="1" dirty="0" err="1" smtClean="0">
                <a:solidFill>
                  <a:schemeClr val="bg1"/>
                </a:solidFill>
                <a:latin typeface="Calibri" pitchFamily="34" charset="0"/>
              </a:rPr>
              <a:t>Hakuho</a:t>
            </a:r>
            <a:r>
              <a:rPr lang="en-GB" altLang="ja-JP" sz="2000" b="1" dirty="0" smtClean="0">
                <a:solidFill>
                  <a:schemeClr val="bg1"/>
                </a:solidFill>
                <a:latin typeface="Calibri" pitchFamily="34" charset="0"/>
              </a:rPr>
              <a:t> Foundation’s course</a:t>
            </a:r>
          </a:p>
          <a:p>
            <a:pPr marL="0" indent="0" eaLnBrk="1" hangingPunct="1">
              <a:lnSpc>
                <a:spcPct val="80000"/>
              </a:lnSpc>
              <a:spcBef>
                <a:spcPct val="10000"/>
              </a:spcBef>
              <a:buFontTx/>
              <a:buNone/>
              <a:defRPr/>
            </a:pP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Trip to Japan for teachers course</a:t>
            </a:r>
            <a:b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000" dirty="0" smtClean="0">
                <a:solidFill>
                  <a:schemeClr val="bg1"/>
                </a:solidFill>
                <a:latin typeface="Calibri" pitchFamily="34" charset="0"/>
              </a:rPr>
              <a:t>Plus fully funded trip to Japan for your students</a:t>
            </a:r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4">
            <a:lum bright="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4088" y="3954463"/>
            <a:ext cx="1851025" cy="1265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533" name="Rectangle 7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2534" name="Object 8"/>
          <p:cNvGraphicFramePr>
            <a:graphicFrameLocks noChangeAspect="1"/>
          </p:cNvGraphicFramePr>
          <p:nvPr/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64" name="Image" r:id="rId5" imgW="1079365" imgH="1193230" progId="PhotoshopElements.Image.5">
                  <p:embed/>
                </p:oleObj>
              </mc:Choice>
              <mc:Fallback>
                <p:oleObj name="Image" r:id="rId5" imgW="1079365" imgH="1193230" progId="PhotoshopElements.Image.5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8076" name="Picture 12" descr="DSC05221"/>
          <p:cNvPicPr preferRelativeResize="0">
            <a:picLocks noChangeAspect="1" noChangeArrowheads="1"/>
          </p:cNvPicPr>
          <p:nvPr/>
        </p:nvPicPr>
        <p:blipFill>
          <a:blip r:embed="rId7">
            <a:lum bright="24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5441950"/>
            <a:ext cx="1727200" cy="113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7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Events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2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8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2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2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26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26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26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26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355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3"/>
          <p:cNvSpPr>
            <a:spLocks noChangeArrowheads="1"/>
          </p:cNvSpPr>
          <p:nvPr/>
        </p:nvSpPr>
        <p:spPr bwMode="auto">
          <a:xfrm>
            <a:off x="1908175" y="0"/>
            <a:ext cx="6192838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 </a:t>
            </a:r>
            <a:endParaRPr lang="en-GB" altLang="ja-JP" sz="4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5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40966" name="Rectangle 3"/>
          <p:cNvSpPr>
            <a:spLocks noChangeArrowheads="1"/>
          </p:cNvSpPr>
          <p:nvPr/>
        </p:nvSpPr>
        <p:spPr bwMode="auto">
          <a:xfrm>
            <a:off x="323850" y="620713"/>
            <a:ext cx="360045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JF News</a:t>
            </a:r>
          </a:p>
          <a:p>
            <a:pPr eaLnBrk="1" hangingPunct="1">
              <a:buFontTx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GB" altLang="ja-JP" sz="2000" b="1">
                <a:solidFill>
                  <a:schemeClr val="bg1"/>
                </a:solidFill>
                <a:latin typeface="Calibri" pitchFamily="34" charset="0"/>
              </a:rPr>
              <a:t>&gt; JLE-UK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Email discussion group for anyone interested in teaching Japanese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Make contact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with schools in your area</a:t>
            </a:r>
          </a:p>
          <a:p>
            <a:pPr eaLnBrk="1" hangingPunct="1">
              <a:buFont typeface="Wingdings" pitchFamily="2" charset="2"/>
              <a:buNone/>
            </a:pPr>
            <a:endParaRPr lang="en-GB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GB" altLang="ja-JP" sz="2000">
                <a:solidFill>
                  <a:schemeClr val="bg1"/>
                </a:solidFill>
                <a:latin typeface="Calibri" pitchFamily="34" charset="0"/>
              </a:rPr>
              <a:t>&gt; ALL has a networking group for Teachers of Japanese - JLC</a:t>
            </a: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Specialist advice</a:t>
            </a: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 - just ask our language advisors!</a:t>
            </a:r>
          </a:p>
          <a:p>
            <a:pPr eaLnBrk="1" hangingPunct="1">
              <a:buFontTx/>
              <a:buNone/>
            </a:pPr>
            <a:endParaRPr lang="en-US" altLang="ja-JP" sz="800">
              <a:solidFill>
                <a:schemeClr val="bg1"/>
              </a:solidFill>
              <a:latin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&gt; </a:t>
            </a: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 Foundation Facebook: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JapanFoundationLondon</a:t>
            </a:r>
          </a:p>
          <a:p>
            <a:pPr>
              <a:buFontTx/>
              <a:buNone/>
            </a:pPr>
            <a:endParaRPr lang="en-US" altLang="ja-JP" sz="80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>
              <a:buFontTx/>
              <a:buNone/>
            </a:pPr>
            <a:r>
              <a:rPr lang="en-US" altLang="ja-JP" sz="2000" b="1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&gt; Japan Foundation on Twitter: </a:t>
            </a:r>
            <a:r>
              <a:rPr lang="en-US" altLang="ja-JP"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jpflondon</a:t>
            </a:r>
            <a:endParaRPr lang="en-US" altLang="ja-JP" sz="200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3898900" y="5905500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Sign up today!</a:t>
            </a:r>
            <a:endParaRPr lang="en-US" altLang="ja-JP" sz="3600" b="1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356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Networking</a:t>
            </a:r>
            <a:endParaRPr lang="en-US" altLang="ja-JP" sz="4400"/>
          </a:p>
        </p:txBody>
      </p:sp>
      <p:pic>
        <p:nvPicPr>
          <p:cNvPr id="40974" name="Picture 1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6413" y="1677988"/>
            <a:ext cx="1776412" cy="3116262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9175" y="2254250"/>
            <a:ext cx="1741488" cy="3024188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5" name="Picture 1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852738"/>
            <a:ext cx="1770062" cy="2960687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79" name="Picture 1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908050"/>
            <a:ext cx="1768475" cy="479425"/>
          </a:xfrm>
          <a:prstGeom prst="rect">
            <a:avLst/>
          </a:prstGeom>
          <a:noFill/>
          <a:ln w="38100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2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2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32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82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232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09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64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409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96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40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0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09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4096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4096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6920"/>
                            </p:stCondLst>
                            <p:childTnLst>
                              <p:par>
                                <p:cTn id="7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5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6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80"/>
                                        <p:tgtEl>
                                          <p:spTgt spid="40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2458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7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245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492375"/>
            <a:ext cx="9001125" cy="1143000"/>
          </a:xfrm>
        </p:spPr>
        <p:txBody>
          <a:bodyPr/>
          <a:lstStyle/>
          <a:p>
            <a:pPr algn="l" eaLnBrk="1" hangingPunct="1"/>
            <a:r>
              <a:rPr lang="en-US" altLang="ja-JP" sz="80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Motivate students</a:t>
            </a:r>
            <a:endParaRPr lang="en-US" altLang="ja-JP" sz="80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560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Japanese Tasters for Schools</a:t>
            </a:r>
          </a:p>
        </p:txBody>
      </p:sp>
      <p:sp>
        <p:nvSpPr>
          <p:cNvPr id="25606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179388" y="1700213"/>
            <a:ext cx="5184775" cy="440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2800">
                <a:solidFill>
                  <a:schemeClr val="bg1"/>
                </a:solidFill>
                <a:latin typeface="Calibri" pitchFamily="34" charset="0"/>
              </a:rPr>
              <a:t>&gt; Volunteer programme created by Japan Foundation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>&gt; Fluent Japanese speakers give students taster lessons in Japanese language</a:t>
            </a:r>
            <a:br>
              <a:rPr lang="en-GB" altLang="ja-JP" sz="280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GB" altLang="ja-JP" sz="2800">
                <a:solidFill>
                  <a:schemeClr val="bg1"/>
                </a:solidFill>
                <a:latin typeface="Calibri" pitchFamily="34" charset="0"/>
              </a:rPr>
            </a:br>
            <a:r>
              <a:rPr lang="en-GB" altLang="ja-JP" sz="2800" b="1">
                <a:solidFill>
                  <a:schemeClr val="bg1"/>
                </a:solidFill>
                <a:latin typeface="Calibri" pitchFamily="34" charset="0"/>
              </a:rPr>
              <a:t>OR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ja-JP" sz="2800">
                <a:solidFill>
                  <a:schemeClr val="bg1"/>
                </a:solidFill>
                <a:latin typeface="Calibri" pitchFamily="34" charset="0"/>
              </a:rPr>
              <a:t>&gt; Resource package for taster sessions </a:t>
            </a:r>
          </a:p>
        </p:txBody>
      </p:sp>
      <p:pic>
        <p:nvPicPr>
          <p:cNvPr id="48137" name="Picture 9" descr="DSC012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557338"/>
            <a:ext cx="1943100" cy="145732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>
            <a:outerShdw dist="35921" dir="2700000" algn="ctr" rotWithShape="0">
              <a:srgbClr val="554478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9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48140" name="Picture 12" descr="Green lane primary 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3306763"/>
            <a:ext cx="1935163" cy="1450975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41" name="Picture 13" descr="priory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4973638"/>
            <a:ext cx="1930400" cy="1447800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81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81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662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57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107950" y="115888"/>
            <a:ext cx="79930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Other Japanese events </a:t>
            </a:r>
            <a:r>
              <a:rPr lang="en-GB" altLang="ja-JP" sz="3600">
                <a:solidFill>
                  <a:schemeClr val="bg1"/>
                </a:solidFill>
                <a:latin typeface="Century Gothic" pitchFamily="34" charset="0"/>
              </a:rPr>
              <a:t>for schools</a:t>
            </a: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0825" y="1052513"/>
            <a:ext cx="7848600" cy="654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4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In Your Classroom culture taster</a:t>
            </a:r>
            <a: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 sz="2800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Japan Day / Week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Apply for a Japan Society Small Grant – up to £1,000!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List of experts who run school workshops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Club </a:t>
            </a:r>
            <a:r>
              <a:rPr lang="en-US" altLang="ja-JP" sz="2800" b="1" dirty="0" err="1" smtClean="0">
                <a:solidFill>
                  <a:schemeClr val="bg1"/>
                </a:solidFill>
                <a:latin typeface="Century Gothic" pitchFamily="34" charset="0"/>
              </a:rPr>
              <a:t>Taishikan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 (Embassy of Japan)</a:t>
            </a:r>
          </a:p>
          <a:p>
            <a:pPr marL="285750" indent="-285750" eaLnBrk="1" hangingPunct="1">
              <a:spcBef>
                <a:spcPct val="50000"/>
              </a:spcBef>
              <a:buFontTx/>
              <a:buChar char="-"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Very popular so book well in advance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&gt; </a:t>
            </a:r>
            <a:r>
              <a:rPr lang="en-US" altLang="ja-JP" sz="2800" b="1" dirty="0" err="1" smtClean="0">
                <a:solidFill>
                  <a:schemeClr val="bg1"/>
                </a:solidFill>
                <a:latin typeface="Century Gothic" pitchFamily="34" charset="0"/>
              </a:rPr>
              <a:t>Nihongo</a:t>
            </a:r>
            <a:r>
              <a:rPr lang="en-US" altLang="ja-JP" sz="2800" b="1" dirty="0" smtClean="0">
                <a:solidFill>
                  <a:schemeClr val="bg1"/>
                </a:solidFill>
                <a:latin typeface="Century Gothic" pitchFamily="34" charset="0"/>
              </a:rPr>
              <a:t> Cup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</a:b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- A speech contest for students at KS3, KS4 and KS5!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US" altLang="ja-JP" sz="1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endParaRPr lang="en-GB" altLang="ja-JP" sz="2400" dirty="0" smtClean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6632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9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1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1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91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91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91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1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614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1258888" y="1917700"/>
            <a:ext cx="5759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ja-JP" sz="11500" b="1">
                <a:solidFill>
                  <a:schemeClr val="bg1"/>
                </a:solidFill>
                <a:latin typeface="Century Gothic" pitchFamily="34" charset="0"/>
              </a:rPr>
              <a:t>Support </a:t>
            </a:r>
          </a:p>
          <a:p>
            <a:pPr algn="ctr" eaLnBrk="1" hangingPunct="1">
              <a:buFontTx/>
              <a:buNone/>
            </a:pPr>
            <a:r>
              <a:rPr lang="en-GB" altLang="ja-JP" sz="2400">
                <a:solidFill>
                  <a:schemeClr val="bg1"/>
                </a:solidFill>
                <a:latin typeface="Calibri" pitchFamily="34" charset="0"/>
              </a:rPr>
              <a:t>available from the Japan Foundation</a:t>
            </a:r>
            <a:endParaRPr lang="en-GB" altLang="ja-JP" sz="20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US" altLang="ja-JP" sz="2000"/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8676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77" name="Rectangle 3"/>
          <p:cNvSpPr>
            <a:spLocks noChangeArrowheads="1"/>
          </p:cNvSpPr>
          <p:nvPr/>
        </p:nvSpPr>
        <p:spPr bwMode="auto">
          <a:xfrm>
            <a:off x="179388" y="115888"/>
            <a:ext cx="799306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000" b="1">
                <a:solidFill>
                  <a:schemeClr val="bg1"/>
                </a:solidFill>
                <a:latin typeface="Century Gothic" pitchFamily="34" charset="0"/>
              </a:rPr>
              <a:t>School partnerships</a:t>
            </a: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4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50182" name="Rectangle 3"/>
          <p:cNvSpPr>
            <a:spLocks noChangeArrowheads="1"/>
          </p:cNvSpPr>
          <p:nvPr/>
        </p:nvSpPr>
        <p:spPr bwMode="auto">
          <a:xfrm>
            <a:off x="179388" y="1125538"/>
            <a:ext cx="7272337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Partner Finding / Japan Links</a:t>
            </a:r>
            <a:r>
              <a:rPr lang="en-US" altLang="ja-JP">
                <a:solidFill>
                  <a:schemeClr val="bg1"/>
                </a:solidFill>
                <a:latin typeface="Century Gothic" pitchFamily="34" charset="0"/>
              </a:rPr>
              <a:t> </a:t>
            </a:r>
            <a:br>
              <a:rPr lang="en-US" altLang="ja-JP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  <a:p>
            <a:pPr eaLnBrk="1" hangingPunct="1">
              <a:buFontTx/>
              <a:buNone/>
            </a:pPr>
            <a:endParaRPr lang="en-US" altLang="ja-JP" sz="20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b="1">
                <a:solidFill>
                  <a:schemeClr val="bg1"/>
                </a:solidFill>
                <a:latin typeface="Century Gothic" pitchFamily="34" charset="0"/>
              </a:rPr>
              <a:t>&gt; Japan UK LIVE!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Bilingual website to help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students communicate 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(Japan Society)</a:t>
            </a:r>
          </a:p>
        </p:txBody>
      </p:sp>
      <p:sp>
        <p:nvSpPr>
          <p:cNvPr id="28679" name="Rectangle 3"/>
          <p:cNvSpPr>
            <a:spLocks noChangeArrowheads="1"/>
          </p:cNvSpPr>
          <p:nvPr/>
        </p:nvSpPr>
        <p:spPr bwMode="auto">
          <a:xfrm rot="5400000">
            <a:off x="5841207" y="3348831"/>
            <a:ext cx="55991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Motivate Students</a:t>
            </a:r>
            <a:endParaRPr lang="en-US" altLang="ja-JP" sz="4400"/>
          </a:p>
        </p:txBody>
      </p:sp>
      <p:pic>
        <p:nvPicPr>
          <p:cNvPr id="50187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357563"/>
            <a:ext cx="4679950" cy="3173412"/>
          </a:xfrm>
          <a:prstGeom prst="rect">
            <a:avLst/>
          </a:prstGeom>
          <a:noFill/>
          <a:ln w="28575">
            <a:solidFill>
              <a:srgbClr val="DDD7E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0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0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50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50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5125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41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7140" y="980728"/>
            <a:ext cx="7776865" cy="4104456"/>
          </a:xfrm>
        </p:spPr>
        <p:txBody>
          <a:bodyPr/>
          <a:lstStyle/>
          <a:p>
            <a:r>
              <a:rPr lang="en-GB" sz="8800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Survey Thanks!</a:t>
            </a:r>
            <a:endParaRPr lang="en-GB" sz="8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4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59"/>
    </mc:Choice>
    <mc:Fallback xmlns="">
      <p:transition spd="slow" advTm="2459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2970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9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1" name="Rectangle 3"/>
          <p:cNvSpPr>
            <a:spLocks noChangeArrowheads="1"/>
          </p:cNvSpPr>
          <p:nvPr/>
        </p:nvSpPr>
        <p:spPr bwMode="auto">
          <a:xfrm>
            <a:off x="179388" y="115888"/>
            <a:ext cx="79216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3600" b="1">
                <a:solidFill>
                  <a:schemeClr val="bg1"/>
                </a:solidFill>
                <a:latin typeface="Century Gothic" pitchFamily="34" charset="0"/>
              </a:rPr>
              <a:t>Useful contacts</a:t>
            </a: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GB" altLang="ja-JP" sz="36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buFontTx/>
              <a:buNone/>
            </a:pPr>
            <a:endParaRPr lang="en-US" altLang="ja-JP" sz="4400"/>
          </a:p>
        </p:txBody>
      </p:sp>
      <p:sp>
        <p:nvSpPr>
          <p:cNvPr id="29702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9704" name="Rectangle 3"/>
          <p:cNvSpPr>
            <a:spLocks noChangeArrowheads="1"/>
          </p:cNvSpPr>
          <p:nvPr/>
        </p:nvSpPr>
        <p:spPr bwMode="auto">
          <a:xfrm>
            <a:off x="250825" y="908050"/>
            <a:ext cx="8101013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Foundation London (Language Centre)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www.jpf.org.uk/language      	Tel: 020 7436 6698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Japan Society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www.japansociety.org.uk      	Tel: 020 7828 6330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Embassy of Japan (JICC)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www.uk.emb-japan.go.jp      	Tel: 020 7465 6500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British Council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www.britishcouncil.org		Tel: 020 7930 8466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Daiwa-Anglo Japanese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www.dajf.org.uk 			Tel: 020 7486 4348 </a:t>
            </a:r>
          </a:p>
          <a:p>
            <a:pPr eaLnBrk="1" hangingPunct="1">
              <a:buFontTx/>
              <a:buNone/>
            </a:pPr>
            <a:endParaRPr lang="en-US" altLang="ja-JP" sz="1400">
              <a:solidFill>
                <a:schemeClr val="bg1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US" altLang="ja-JP" sz="2000" b="1">
                <a:solidFill>
                  <a:schemeClr val="bg1"/>
                </a:solidFill>
                <a:latin typeface="Calibri" pitchFamily="34" charset="0"/>
              </a:rPr>
              <a:t>&gt; Great Britain Sasakawa Foundation</a:t>
            </a:r>
          </a:p>
          <a:p>
            <a:pPr eaLnBrk="1" hangingPunct="1">
              <a:buFontTx/>
              <a:buNone/>
            </a:pPr>
            <a:r>
              <a:rPr lang="en-US" altLang="ja-JP" sz="2000">
                <a:solidFill>
                  <a:schemeClr val="bg1"/>
                </a:solidFill>
                <a:latin typeface="Calibri" pitchFamily="34" charset="0"/>
              </a:rPr>
              <a:t>www.gbsf.org.uk			Tel: 020 7436 9042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30724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2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179388" y="836613"/>
            <a:ext cx="7705725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179388" y="981075"/>
            <a:ext cx="78486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ja-JP" sz="2400">
              <a:solidFill>
                <a:schemeClr val="bg1"/>
              </a:solidFill>
              <a:latin typeface="Century Gothic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n-GB" altLang="ja-JP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919" name="Rectangle 1"/>
          <p:cNvSpPr>
            <a:spLocks noChangeArrowheads="1"/>
          </p:cNvSpPr>
          <p:nvPr/>
        </p:nvSpPr>
        <p:spPr bwMode="auto">
          <a:xfrm>
            <a:off x="873125" y="1606550"/>
            <a:ext cx="646271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3800" b="1">
                <a:solidFill>
                  <a:schemeClr val="bg1"/>
                </a:solidFill>
                <a:latin typeface="Calibri" pitchFamily="34" charset="0"/>
              </a:rPr>
              <a:t>質問？</a:t>
            </a:r>
            <a:endParaRPr lang="en-GB" altLang="ja-JP" sz="13800" b="1">
              <a:solidFill>
                <a:schemeClr val="bg1"/>
              </a:solidFill>
              <a:latin typeface="Calibri" pitchFamily="34" charset="0"/>
            </a:endParaRP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GB" altLang="ja-JP" sz="6000" b="1">
                <a:solidFill>
                  <a:schemeClr val="bg1"/>
                </a:solidFill>
                <a:latin typeface="Calibri" pitchFamily="34" charset="0"/>
              </a:rPr>
              <a:t>(Any questions?)</a:t>
            </a:r>
            <a:endParaRPr lang="en-US" altLang="ja-JP" sz="4800">
              <a:solidFill>
                <a:srgbClr val="CBC2D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6601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the Japan Foundation</a:t>
            </a: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Local Project Support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Programme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–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up to £3,000 – 4 deadlines a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year 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8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other organisations</a:t>
            </a: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Daiwa Anglo-Japanese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Grants of £3000+ for activities promoting Japan-UK interaction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Great Britain </a:t>
            </a:r>
            <a:r>
              <a:rPr lang="en-US" altLang="ja-JP" sz="20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Sasakawa</a:t>
            </a: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Foundation 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/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For Japanese language projects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altLang="ja-JP" sz="20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Japan Society</a:t>
            </a: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Small Grant </a:t>
            </a:r>
            <a:b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Up to £1,000 f</a:t>
            </a:r>
            <a:r>
              <a:rPr lang="en-GB" altLang="ja-JP" sz="20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or small-scale events related to Japan</a:t>
            </a:r>
            <a:endParaRPr lang="en-US" altLang="ja-JP" sz="20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algn="ctr">
              <a:spcBef>
                <a:spcPct val="50000"/>
              </a:spcBef>
              <a:defRPr/>
            </a:pPr>
            <a:endParaRPr lang="en-US" altLang="ja-JP" sz="2000" b="1" dirty="0">
              <a:solidFill>
                <a:schemeClr val="bg1"/>
              </a:solidFill>
              <a:latin typeface="Century Gothic" pitchFamily="34" charset="0"/>
              <a:ea typeface="ＭＳ Ｐゴシック" charset="-128"/>
            </a:endParaRPr>
          </a:p>
        </p:txBody>
      </p:sp>
      <p:pic>
        <p:nvPicPr>
          <p:cNvPr id="52235" name="Picture 11" descr="Japanese Language Local Project Support Program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76" y="866776"/>
            <a:ext cx="4572000" cy="144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5" name="Picture 11" descr="Japanese Language Local Project Support Program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376" y="836712"/>
            <a:ext cx="4572000" cy="144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17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50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from the Japan Foundation</a:t>
            </a: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4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US" altLang="ja-JP" sz="1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Local Project Support </a:t>
            </a:r>
            <a:r>
              <a:rPr lang="en-US" altLang="ja-JP" sz="2400" b="1" dirty="0" err="1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Programme</a:t>
            </a:r>
            <a:r>
              <a:rPr lang="en-US" altLang="ja-JP" sz="2400" b="1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 – </a:t>
            </a:r>
            <a:r>
              <a:rPr lang="en-US" altLang="ja-JP" sz="24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up to £3,000 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4 </a:t>
            </a:r>
            <a:r>
              <a:rPr lang="en-US" altLang="ja-JP" sz="2400" dirty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deadlines a 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year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E-mail 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drafts to Josy before you apply officially </a:t>
            </a:r>
            <a:b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</a:b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Josephine.austin@jpf.org.uk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Ask for example application form</a:t>
            </a:r>
            <a:endParaRPr lang="en-US" altLang="ja-JP" sz="24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800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  <p:extLst>
      <p:ext uri="{BB962C8B-B14F-4D97-AF65-F5344CB8AC3E}">
        <p14:creationId xmlns:p14="http://schemas.microsoft.com/office/powerpoint/2010/main" val="27089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5" name="Image" r:id="rId4" imgW="1079365" imgH="1193230" progId="PhotoshopElements.Image.5">
                  <p:embed/>
                </p:oleObj>
              </mc:Choice>
              <mc:Fallback>
                <p:oleObj name="Image" r:id="rId4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541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32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32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Please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tell us about your project and its objectives, including quantitative data where possible.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be publicised</a:t>
            </a: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GB" sz="32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</a:t>
            </a:r>
            <a: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outcomes will the project achieve? </a:t>
            </a:r>
            <a:br>
              <a:rPr lang="en-GB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3200" i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How 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the project impact Japanese language education in the UK?</a:t>
            </a:r>
          </a:p>
          <a:p>
            <a:pPr>
              <a:spcBef>
                <a:spcPct val="50000"/>
              </a:spcBef>
              <a:defRPr/>
            </a:pPr>
            <a:r>
              <a:rPr lang="en-GB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  <a:cs typeface="Calibri" panose="020F0502020204030204" pitchFamily="34" charset="0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</p:spTree>
    <p:extLst>
      <p:ext uri="{BB962C8B-B14F-4D97-AF65-F5344CB8AC3E}">
        <p14:creationId xmlns:p14="http://schemas.microsoft.com/office/powerpoint/2010/main" val="27089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87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782816"/>
            <a:ext cx="5449417" cy="569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/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11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9388" y="188913"/>
            <a:ext cx="78486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altLang="ja-JP" sz="2800" b="1" dirty="0" smtClean="0">
                <a:solidFill>
                  <a:schemeClr val="bg1"/>
                </a:solidFill>
                <a:latin typeface="Calibri" pitchFamily="34" charset="0"/>
                <a:ea typeface="ＭＳ Ｐゴシック" charset="-128"/>
              </a:rPr>
              <a:t>Funding hints:</a:t>
            </a: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  <a:p>
            <a:pPr>
              <a:spcBef>
                <a:spcPct val="50000"/>
              </a:spcBef>
              <a:defRPr/>
            </a:pPr>
            <a:endParaRPr lang="en-GB" altLang="ja-JP" sz="2800" b="1" dirty="0">
              <a:solidFill>
                <a:schemeClr val="bg1"/>
              </a:solidFill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9224" name="Rectangle 3"/>
          <p:cNvSpPr>
            <a:spLocks noChangeArrowheads="1"/>
          </p:cNvSpPr>
          <p:nvPr/>
        </p:nvSpPr>
        <p:spPr bwMode="auto">
          <a:xfrm rot="5400000">
            <a:off x="6507163" y="2808288"/>
            <a:ext cx="4105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ja-JP" sz="4400" b="1">
                <a:solidFill>
                  <a:schemeClr val="bg1"/>
                </a:solidFill>
                <a:latin typeface="Century Gothic" pitchFamily="34" charset="0"/>
              </a:rPr>
              <a:t>Support</a:t>
            </a:r>
            <a:endParaRPr lang="en-US" altLang="ja-JP" sz="4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025" y="908720"/>
            <a:ext cx="6648450" cy="557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5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243888" y="0"/>
            <a:ext cx="900112" cy="6858000"/>
          </a:xfrm>
          <a:prstGeom prst="rect">
            <a:avLst/>
          </a:prstGeom>
          <a:solidFill>
            <a:srgbClr val="96969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101013" y="0"/>
            <a:ext cx="14287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126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8243888" y="0"/>
          <a:ext cx="887412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" name="Image" r:id="rId3" imgW="1079365" imgH="1193230" progId="PhotoshopElements.Image.5">
                  <p:embed/>
                </p:oleObj>
              </mc:Choice>
              <mc:Fallback>
                <p:oleObj name="Image" r:id="rId3" imgW="1079365" imgH="1193230" progId="PhotoshopElements.Image.5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3888" y="0"/>
                        <a:ext cx="887412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9" name="Rectangle 3"/>
          <p:cNvSpPr>
            <a:spLocks noChangeArrowheads="1"/>
          </p:cNvSpPr>
          <p:nvPr/>
        </p:nvSpPr>
        <p:spPr bwMode="auto">
          <a:xfrm>
            <a:off x="179388" y="1628775"/>
            <a:ext cx="7705725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None/>
            </a:pPr>
            <a:endParaRPr lang="en-US" altLang="en-US" sz="2400">
              <a:solidFill>
                <a:srgbClr val="FFFFFF"/>
              </a:solidFill>
              <a:latin typeface="Century Gothic" pitchFamily="34" charset="0"/>
            </a:endParaRP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288" y="2740025"/>
            <a:ext cx="7688262" cy="1143000"/>
          </a:xfrm>
        </p:spPr>
        <p:txBody>
          <a:bodyPr/>
          <a:lstStyle/>
          <a:p>
            <a:pPr algn="l" eaLnBrk="1" hangingPunct="1"/>
            <a:r>
              <a:rPr lang="en-US" altLang="ja-JP" sz="8800" b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Resources</a:t>
            </a:r>
            <a:endParaRPr lang="en-US" altLang="ja-JP" sz="880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3928</TotalTime>
  <Words>932</Words>
  <Application>Microsoft Office PowerPoint</Application>
  <PresentationFormat>On-screen Show (4:3)</PresentationFormat>
  <Paragraphs>260</Paragraphs>
  <Slides>33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Default Design</vt:lpstr>
      <vt:lpstr>Image</vt:lpstr>
      <vt:lpstr>Primary Japanese Resource Sharing</vt:lpstr>
      <vt:lpstr>Support for Japanese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Networking &amp; information</vt:lpstr>
      <vt:lpstr>PowerPoint Presentation</vt:lpstr>
      <vt:lpstr>PowerPoint Presentation</vt:lpstr>
      <vt:lpstr>PowerPoint Presentation</vt:lpstr>
      <vt:lpstr>Motivate students</vt:lpstr>
      <vt:lpstr>PowerPoint Presentation</vt:lpstr>
      <vt:lpstr>PowerPoint Presentation</vt:lpstr>
      <vt:lpstr>PowerPoint Presentation</vt:lpstr>
      <vt:lpstr>Survey Thanks!</vt:lpstr>
      <vt:lpstr>PowerPoint Presentation</vt:lpstr>
      <vt:lpstr>PowerPoint Presentation</vt:lpstr>
    </vt:vector>
  </TitlesOfParts>
  <Company>Japan Foundation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shone</dc:creator>
  <cp:lastModifiedBy>JapanFoundation</cp:lastModifiedBy>
  <cp:revision>115</cp:revision>
  <cp:lastPrinted>2015-05-26T15:41:17Z</cp:lastPrinted>
  <dcterms:created xsi:type="dcterms:W3CDTF">2011-03-01T17:06:28Z</dcterms:created>
  <dcterms:modified xsi:type="dcterms:W3CDTF">2016-12-05T15:02:50Z</dcterms:modified>
</cp:coreProperties>
</file>